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CEA83-44AE-9060-45A7-CE8F2C979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C896A8-43B5-AD4C-320F-573A4DD91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3A133F-21DA-DC62-F59A-EB519605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5A44B3-0984-24AC-D747-37F7D401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147466-68A9-9E54-D3B9-F1D7A4F7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36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8A1F4-7E1C-388F-BEC3-4F2A1CCC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3B3F46-9AA3-082D-33B9-8E4490AC6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875FF7-07DB-440D-C796-D1F11D84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D13CE2-BD91-D277-CB54-3356ED8D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E7F3FE-DB05-6F23-0A30-7DE37293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72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47AD62-38AC-9353-DD8B-54289A0D3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0AAA144-27F7-EF73-374A-961126022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C4B994-6531-AD54-AFE0-8806DD50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AF509D-7A11-3A8E-E13E-817D2BC5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BF3AA5-CDE5-855E-4419-CD235B47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1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E71D3-A619-752C-3709-48ED2472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C86496-07B5-056F-3FF0-1250D15CA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2738F8-12F1-E741-6A22-9D9D66E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8B8373-1F09-609E-4BCE-82A13D46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2F61B7-8952-4356-3D89-133CFD19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66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A15D6-64AE-558B-7A1F-D1405A9E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213DCC-25BC-FD18-4145-7D1E9A95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2A51F4-2FCB-A378-5DC5-6769EC58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3374E9-504B-A05A-A916-7BEDE8A9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CD0962-08A6-E970-59D7-735D7B3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30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F4747-4A86-969B-AD7C-B2D5793A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327CA6-454A-8795-C1C4-1D00E7635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E42BC5-3E27-5470-CEDC-DCEE8C67A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7A7956-DD34-8DAA-BD70-8612DCFE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43417F-0572-63D6-460E-24DA6E69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1FB6A3-6CAC-0CDE-2B0F-239602D5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9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DC9E3-06B3-2746-E93E-87C9D581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1F046F-1807-5FD5-9FD7-54D404A08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2D6D60-F6BE-3F84-D504-1D14B918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0C63D2-B2C7-1AE1-8A36-E5A5DE654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0E237F-8405-8210-9EAE-6D0247C5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9285B4-B94F-409D-7D97-95F83FC4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40E009-9076-B916-1447-043C9EA0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6CBEA3-5D67-73B8-AF90-DE5AAAEB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64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546A00-264D-F74A-4103-2A835729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35A492-59ED-4D70-3A83-F3291DD2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50F6F2-61A6-F33E-3DAB-0CCBCA10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A39702-0E25-C025-C299-7C83A857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43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B07B60-0610-6E78-FCE7-0593AD94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8BC6BEC-5C8E-C24D-4ED9-73BDF1F5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62531E-A883-ECB0-6E81-A740D269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26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D6169-398F-2587-11D4-39B5336D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0C5253-0657-74F6-104E-8F89D3CF1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EC12D5-7529-D84D-BC68-E3630FBDF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CB310B-1194-F2E4-0949-870F2D64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8605F8-936E-04E5-201F-6DF3EDA3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5F4F9F-EE15-E5EF-C6F3-746CD848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88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2982B-EB13-AE7B-72CA-BC2B1253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74390F9-5D8F-18D6-391C-0D1BA7F6D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1BD46F-97F1-9D9B-2824-D4FECF58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0A60B0-247E-FDF6-3C60-0065E7D4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7B0C2E-13B7-D4FF-6396-C8CB22E5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C21CF0-35E5-596F-B9ED-1C8D3AB6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80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6FFAF8-FF52-ABF1-D41F-38CA4E22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32B124-66A4-C9DC-1862-6BDECDF95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452BC-1EDE-90ED-5B28-31EECA8D4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51FC5-7EBE-472B-AE4C-D29BCF2D3B94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B40A6B-B020-406B-C6C6-04580B044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74FBF4-D5B2-C95E-B013-6917A5E55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5B44B-8888-4AC6-8D75-A22D88B5A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48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B43FC-1E9A-160F-3F85-1A9597CC4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3339"/>
            <a:ext cx="9144000" cy="1676399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F.E.D.D.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E67AF-E580-B582-E1CC-B8855C69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8294"/>
            <a:ext cx="9144000" cy="2355574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Drone Delivery</a:t>
            </a:r>
          </a:p>
          <a:p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</a:p>
          <a:p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Razouk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Reda, Grazioli Diego, Bonini Paolo, De Simone Giovanni</a:t>
            </a:r>
          </a:p>
        </p:txBody>
      </p:sp>
    </p:spTree>
    <p:extLst>
      <p:ext uri="{BB962C8B-B14F-4D97-AF65-F5344CB8AC3E}">
        <p14:creationId xmlns:p14="http://schemas.microsoft.com/office/powerpoint/2010/main" val="227504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78CE2-CE87-97B7-C042-2B9DEBF1D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468"/>
            <a:ext cx="9144000" cy="984733"/>
          </a:xfrm>
        </p:spPr>
        <p:txBody>
          <a:bodyPr>
            <a:normAutofit/>
          </a:bodyPr>
          <a:lstStyle/>
          <a:p>
            <a:r>
              <a:rPr lang="it-IT" sz="4800" dirty="0">
                <a:latin typeface="Arial" panose="020B0604020202020204" pitchFamily="34" charset="0"/>
                <a:cs typeface="Arial" panose="020B0604020202020204" pitchFamily="34" charset="0"/>
              </a:rPr>
              <a:t>A chi gioverebbe?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AC3AF9-6806-BF12-0ECA-F35B62AA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472718"/>
            <a:ext cx="3273287" cy="1537250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nostro servizio andrebbe a favore di tutte le persone che utilizzano i siti di e-commerce per lo shopping online.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F8BCAF-32A8-25E1-5780-B2DEBE3A806A}"/>
              </a:ext>
            </a:extLst>
          </p:cNvPr>
          <p:cNvSpPr txBox="1"/>
          <p:nvPr/>
        </p:nvSpPr>
        <p:spPr>
          <a:xfrm>
            <a:off x="7301948" y="2493092"/>
            <a:ext cx="45985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mportante (nell’ambito delle consegne a domicilio) riduzione si delle emissioni di gas serra, ma anche smaltendo il traffico sulle strade.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EDB5EBB1-1214-A2B5-AD27-10AE3CF056F9}"/>
              </a:ext>
            </a:extLst>
          </p:cNvPr>
          <p:cNvSpPr/>
          <p:nvPr/>
        </p:nvSpPr>
        <p:spPr>
          <a:xfrm rot="7480546">
            <a:off x="2718428" y="1535038"/>
            <a:ext cx="1229428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1A1EE8-909C-6A17-814E-8D53E97ED3E9}"/>
              </a:ext>
            </a:extLst>
          </p:cNvPr>
          <p:cNvSpPr txBox="1"/>
          <p:nvPr/>
        </p:nvSpPr>
        <p:spPr>
          <a:xfrm>
            <a:off x="2478157" y="42345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Porterebbe un risparmio economico alle aziende (che utilizzerebbe il nostro servizio) che non dovrebbero pagare carburante per le consegna.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DB8B41E-4761-5C71-D32A-1E7E5C27DA46}"/>
              </a:ext>
            </a:extLst>
          </p:cNvPr>
          <p:cNvSpPr/>
          <p:nvPr/>
        </p:nvSpPr>
        <p:spPr>
          <a:xfrm rot="2881313">
            <a:off x="7760880" y="1580704"/>
            <a:ext cx="1229428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D300F80-43A1-AC3F-11DD-5999EB29D876}"/>
              </a:ext>
            </a:extLst>
          </p:cNvPr>
          <p:cNvSpPr/>
          <p:nvPr/>
        </p:nvSpPr>
        <p:spPr>
          <a:xfrm rot="5400000">
            <a:off x="5219822" y="2039373"/>
            <a:ext cx="1229428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015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1256452-858D-930C-689D-A56238071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7043" y="28711"/>
            <a:ext cx="1842052" cy="1655762"/>
          </a:xfrm>
        </p:spPr>
        <p:txBody>
          <a:bodyPr>
            <a:normAutofit lnSpcReduction="10000"/>
          </a:bodyPr>
          <a:lstStyle/>
          <a:p>
            <a:r>
              <a:rPr lang="it-I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Fast: 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nostro servizio di consegna viaggia a una velocità di 104,2 km/h.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2CAF0F9-1746-89E4-8096-34E872B020A8}"/>
              </a:ext>
            </a:extLst>
          </p:cNvPr>
          <p:cNvSpPr txBox="1">
            <a:spLocks/>
          </p:cNvSpPr>
          <p:nvPr/>
        </p:nvSpPr>
        <p:spPr>
          <a:xfrm>
            <a:off x="9528313" y="2601119"/>
            <a:ext cx="18420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it-I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nostro servizio si basa su droni elettrici, che a emissioni 0.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D93653B-9585-B5CE-B775-4A0A567ECF07}"/>
              </a:ext>
            </a:extLst>
          </p:cNvPr>
          <p:cNvSpPr txBox="1">
            <a:spLocks/>
          </p:cNvSpPr>
          <p:nvPr/>
        </p:nvSpPr>
        <p:spPr>
          <a:xfrm>
            <a:off x="374755" y="2601119"/>
            <a:ext cx="18420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Offriamo un servizio di consegna a 360’, dove anche la sicurezza è una priorità.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2CE05E49-EEA7-94F5-AE02-C459A1E73014}"/>
              </a:ext>
            </a:extLst>
          </p:cNvPr>
          <p:cNvSpPr txBox="1">
            <a:spLocks/>
          </p:cNvSpPr>
          <p:nvPr/>
        </p:nvSpPr>
        <p:spPr>
          <a:xfrm>
            <a:off x="4874048" y="5202238"/>
            <a:ext cx="18420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Drone: 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 nostri droni sono modello MK 27 modificati perle consegne veloci.</a:t>
            </a:r>
          </a:p>
        </p:txBody>
      </p:sp>
      <p:sp>
        <p:nvSpPr>
          <p:cNvPr id="11" name="Freccia a sinistra 10">
            <a:extLst>
              <a:ext uri="{FF2B5EF4-FFF2-40B4-BE49-F238E27FC236}">
                <a16:creationId xmlns:a16="http://schemas.microsoft.com/office/drawing/2014/main" id="{1303BF59-DAAA-EB31-7AF1-4CA5DC991698}"/>
              </a:ext>
            </a:extLst>
          </p:cNvPr>
          <p:cNvSpPr/>
          <p:nvPr/>
        </p:nvSpPr>
        <p:spPr>
          <a:xfrm rot="10800000">
            <a:off x="7707259" y="3190461"/>
            <a:ext cx="1821053" cy="477078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Freccia a sinistra 11">
            <a:extLst>
              <a:ext uri="{FF2B5EF4-FFF2-40B4-BE49-F238E27FC236}">
                <a16:creationId xmlns:a16="http://schemas.microsoft.com/office/drawing/2014/main" id="{E4C18AEB-27BF-C425-F974-D1EE41209C2E}"/>
              </a:ext>
            </a:extLst>
          </p:cNvPr>
          <p:cNvSpPr/>
          <p:nvPr/>
        </p:nvSpPr>
        <p:spPr>
          <a:xfrm rot="16200000">
            <a:off x="5359402" y="4592639"/>
            <a:ext cx="797336" cy="477078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Freccia a sinistra 12">
            <a:extLst>
              <a:ext uri="{FF2B5EF4-FFF2-40B4-BE49-F238E27FC236}">
                <a16:creationId xmlns:a16="http://schemas.microsoft.com/office/drawing/2014/main" id="{C0A5DE9A-76AC-2E02-7841-5AF671F116C2}"/>
              </a:ext>
            </a:extLst>
          </p:cNvPr>
          <p:cNvSpPr/>
          <p:nvPr/>
        </p:nvSpPr>
        <p:spPr>
          <a:xfrm>
            <a:off x="2216807" y="3190462"/>
            <a:ext cx="1666081" cy="477078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 sinistra 13">
            <a:extLst>
              <a:ext uri="{FF2B5EF4-FFF2-40B4-BE49-F238E27FC236}">
                <a16:creationId xmlns:a16="http://schemas.microsoft.com/office/drawing/2014/main" id="{85525F0A-4413-DC8A-C267-08E0E782F9F9}"/>
              </a:ext>
            </a:extLst>
          </p:cNvPr>
          <p:cNvSpPr/>
          <p:nvPr/>
        </p:nvSpPr>
        <p:spPr>
          <a:xfrm rot="5400000">
            <a:off x="5373756" y="1773931"/>
            <a:ext cx="768628" cy="477078"/>
          </a:xfrm>
          <a:prstGeom prst="lef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 descr="Immagine che contiene moto, bianco e nero, robot&#10;&#10;Descrizione generata automaticamente">
            <a:extLst>
              <a:ext uri="{FF2B5EF4-FFF2-40B4-BE49-F238E27FC236}">
                <a16:creationId xmlns:a16="http://schemas.microsoft.com/office/drawing/2014/main" id="{2D07830B-1EF4-8C0C-154C-796F38F9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89" y="2453096"/>
            <a:ext cx="3172771" cy="195180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22CEF1D-B326-80FF-4D65-331808492393}"/>
              </a:ext>
            </a:extLst>
          </p:cNvPr>
          <p:cNvSpPr txBox="1"/>
          <p:nvPr/>
        </p:nvSpPr>
        <p:spPr>
          <a:xfrm>
            <a:off x="620099" y="701654"/>
            <a:ext cx="3588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Perché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F.E.D.D.?</a:t>
            </a:r>
          </a:p>
        </p:txBody>
      </p:sp>
    </p:spTree>
    <p:extLst>
      <p:ext uri="{BB962C8B-B14F-4D97-AF65-F5344CB8AC3E}">
        <p14:creationId xmlns:p14="http://schemas.microsoft.com/office/powerpoint/2010/main" val="147992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3141C-7B7E-D0B9-D31E-3FAB1031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485"/>
            <a:ext cx="9144000" cy="1011237"/>
          </a:xfrm>
        </p:spPr>
        <p:txBody>
          <a:bodyPr>
            <a:normAutofit/>
          </a:bodyPr>
          <a:lstStyle/>
          <a:p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Il Drone è conveniente?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112530-B507-AF87-772C-160F7ED93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83" y="1501311"/>
            <a:ext cx="4267200" cy="1417983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Un normale furgoncino per le consegne, sulle lunghe tratte (30- 40 km), consuma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KW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(22 kW/100 km), un nostro drone invece consuma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w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sulla stessa tratta.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9FD09F-1800-8B68-A2C4-53C5A6F9BF0E}"/>
              </a:ext>
            </a:extLst>
          </p:cNvPr>
          <p:cNvSpPr txBox="1"/>
          <p:nvPr/>
        </p:nvSpPr>
        <p:spPr>
          <a:xfrm>
            <a:off x="6891130" y="2319130"/>
            <a:ext cx="4929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Un normale furgoncino per le consegne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emette sulla stessa tratta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kg di CO2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(600 g/km percorso), i nostri droni sono 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emissione 0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7DCE4B-9F17-838A-663F-CB01950742D2}"/>
              </a:ext>
            </a:extLst>
          </p:cNvPr>
          <p:cNvSpPr txBox="1"/>
          <p:nvPr/>
        </p:nvSpPr>
        <p:spPr>
          <a:xfrm>
            <a:off x="7368209" y="4086757"/>
            <a:ext cx="3710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Conviene per l’ambiente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4DF4F24-8890-2228-7C75-4B8F212904A7}"/>
              </a:ext>
            </a:extLst>
          </p:cNvPr>
          <p:cNvSpPr/>
          <p:nvPr/>
        </p:nvSpPr>
        <p:spPr>
          <a:xfrm rot="5400000">
            <a:off x="8372061" y="3460592"/>
            <a:ext cx="852220" cy="40011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C96BA9A-BB5B-D341-9BF0-09B4BB1A97D5}"/>
              </a:ext>
            </a:extLst>
          </p:cNvPr>
          <p:cNvSpPr/>
          <p:nvPr/>
        </p:nvSpPr>
        <p:spPr>
          <a:xfrm rot="5400000">
            <a:off x="1789072" y="4766020"/>
            <a:ext cx="852220" cy="40011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B2BEA27-CF16-9E82-D074-CFB69B057006}"/>
              </a:ext>
            </a:extLst>
          </p:cNvPr>
          <p:cNvSpPr/>
          <p:nvPr/>
        </p:nvSpPr>
        <p:spPr>
          <a:xfrm>
            <a:off x="4033246" y="5696430"/>
            <a:ext cx="852220" cy="40011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0EA7D9-907E-0F5D-56A3-56C793361DC3}"/>
              </a:ext>
            </a:extLst>
          </p:cNvPr>
          <p:cNvSpPr txBox="1"/>
          <p:nvPr/>
        </p:nvSpPr>
        <p:spPr>
          <a:xfrm>
            <a:off x="5297556" y="5579056"/>
            <a:ext cx="2757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Il drone conviene economicamente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5FFE57-E13E-38BF-E0EB-416616B3ED8C}"/>
              </a:ext>
            </a:extLst>
          </p:cNvPr>
          <p:cNvSpPr txBox="1"/>
          <p:nvPr/>
        </p:nvSpPr>
        <p:spPr>
          <a:xfrm>
            <a:off x="516834" y="5579056"/>
            <a:ext cx="3516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Costo furgone =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16,50</a:t>
            </a:r>
            <a:r>
              <a:rPr lang="it-IT" b="0" i="0" dirty="0">
                <a:solidFill>
                  <a:srgbClr val="FF0000"/>
                </a:solidFill>
                <a:effectLst/>
                <a:latin typeface="Google Sans"/>
              </a:rPr>
              <a:t>€</a:t>
            </a:r>
          </a:p>
          <a:p>
            <a:r>
              <a:rPr lang="it-IT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 consegna drone =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0,5 </a:t>
            </a:r>
            <a:r>
              <a:rPr lang="it-IT" b="0" i="0" dirty="0">
                <a:solidFill>
                  <a:srgbClr val="FF0000"/>
                </a:solidFill>
                <a:effectLst/>
                <a:latin typeface="Google Sans"/>
              </a:rPr>
              <a:t>€</a:t>
            </a: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27.400+ Furgoncino Per Le Consegne Foto stock, immagini e fotografie  royalty-free - iStock | Furgone pickup, Furgone">
            <a:extLst>
              <a:ext uri="{FF2B5EF4-FFF2-40B4-BE49-F238E27FC236}">
                <a16:creationId xmlns:a16="http://schemas.microsoft.com/office/drawing/2014/main" id="{582070A5-DCDC-699A-101D-EE90BC18E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0" y="2972392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4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40FC0-785E-B880-C7EC-3AF33843E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11237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Come funzione la consegna?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8B44F4C-81A7-CE7B-E217-BCF9E28ED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2226366"/>
            <a:ext cx="3710609" cy="1404730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La consegna comincia nel magazzino (dell’azienda che si appoggia al servizio), dove un operaio addetto carica il drone con il pacco.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438540-41C9-4002-DA4E-4115D16E22C1}"/>
              </a:ext>
            </a:extLst>
          </p:cNvPr>
          <p:cNvSpPr txBox="1"/>
          <p:nvPr/>
        </p:nvSpPr>
        <p:spPr>
          <a:xfrm>
            <a:off x="7964555" y="2226366"/>
            <a:ext cx="3048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Lo mette in sicurezza inserendolo nell’apposito portapacchi.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3C5BCD0A-A32F-A3DC-BEC2-21DACC3F93BE}"/>
              </a:ext>
            </a:extLst>
          </p:cNvPr>
          <p:cNvSpPr/>
          <p:nvPr/>
        </p:nvSpPr>
        <p:spPr>
          <a:xfrm>
            <a:off x="4598505" y="2372139"/>
            <a:ext cx="2650434" cy="6317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988F87-CA2D-725F-BB15-6F275A82C8FE}"/>
              </a:ext>
            </a:extLst>
          </p:cNvPr>
          <p:cNvSpPr txBox="1"/>
          <p:nvPr/>
        </p:nvSpPr>
        <p:spPr>
          <a:xfrm>
            <a:off x="7964555" y="4726562"/>
            <a:ext cx="3366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portapacchi si aprirà solo al raggiungimento delle coordinate (stabilite dall’utente nella fase di acquisto), e il pacco verrà lasciato in sicurezza.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61E8A502-C82D-5D84-BDC1-CAB2DF4238E9}"/>
              </a:ext>
            </a:extLst>
          </p:cNvPr>
          <p:cNvSpPr/>
          <p:nvPr/>
        </p:nvSpPr>
        <p:spPr>
          <a:xfrm rot="5400000">
            <a:off x="8786189" y="3536170"/>
            <a:ext cx="1404731" cy="6317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5B1F1F6-1C2D-3141-39CF-D103C38AA76A}"/>
              </a:ext>
            </a:extLst>
          </p:cNvPr>
          <p:cNvSpPr/>
          <p:nvPr/>
        </p:nvSpPr>
        <p:spPr>
          <a:xfrm rot="10800000">
            <a:off x="4982815" y="5287833"/>
            <a:ext cx="1404731" cy="6317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8B15D0-CA64-5FCD-53D2-570E092D1B8D}"/>
              </a:ext>
            </a:extLst>
          </p:cNvPr>
          <p:cNvSpPr txBox="1"/>
          <p:nvPr/>
        </p:nvSpPr>
        <p:spPr>
          <a:xfrm>
            <a:off x="861391" y="5287833"/>
            <a:ext cx="2955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Foto fase di consegna e aperture portapacchi</a:t>
            </a:r>
          </a:p>
        </p:txBody>
      </p:sp>
      <p:pic>
        <p:nvPicPr>
          <p:cNvPr id="4" name="Immagine 3" descr="Immagine che contiene Modellazione 3D&#10;&#10;Descrizione generata automaticamente">
            <a:extLst>
              <a:ext uri="{FF2B5EF4-FFF2-40B4-BE49-F238E27FC236}">
                <a16:creationId xmlns:a16="http://schemas.microsoft.com/office/drawing/2014/main" id="{0D4C5E2D-05E4-FE7D-71C6-830EFFC0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" y="3429000"/>
            <a:ext cx="3567185" cy="17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53642-7B64-0672-7859-A481A705E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9755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Come funzione la consegna?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6692C90-E1D9-F115-AB77-5D453CA90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713" y="2409341"/>
            <a:ext cx="2517913" cy="1818101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servizio prevede anche l’utilizzo di appositi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it-IT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, per facilitare la consegna, sia nelle zone densamente popolate, che aree più sperdute.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0222A5-4782-5E9E-A920-13E758A6AEF6}"/>
              </a:ext>
            </a:extLst>
          </p:cNvPr>
          <p:cNvSpPr txBox="1"/>
          <p:nvPr/>
        </p:nvSpPr>
        <p:spPr>
          <a:xfrm>
            <a:off x="8375376" y="2310778"/>
            <a:ext cx="31407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Infatti il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corriere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o lo stesso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utente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possono recarsi al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per ritirare il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proprio pacco (attraverso la verifica di un codice inviato all’utente durante l’acquisto).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24F87182-651D-8A31-B15A-1820CF1FAB83}"/>
              </a:ext>
            </a:extLst>
          </p:cNvPr>
          <p:cNvSpPr/>
          <p:nvPr/>
        </p:nvSpPr>
        <p:spPr>
          <a:xfrm>
            <a:off x="3849298" y="2961781"/>
            <a:ext cx="861392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994BB8-654B-A417-F8ED-DDF873B81E3F}"/>
              </a:ext>
            </a:extLst>
          </p:cNvPr>
          <p:cNvSpPr txBox="1"/>
          <p:nvPr/>
        </p:nvSpPr>
        <p:spPr>
          <a:xfrm>
            <a:off x="8375376" y="5000821"/>
            <a:ext cx="33528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drone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rilascierà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il pacco procederà con lo scattare una foto (che verrà inviata all’utente) come prova della consegna.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567E705-B7BC-1499-B3BE-7D80905912D0}"/>
              </a:ext>
            </a:extLst>
          </p:cNvPr>
          <p:cNvSpPr/>
          <p:nvPr/>
        </p:nvSpPr>
        <p:spPr>
          <a:xfrm rot="5400000">
            <a:off x="9452113" y="4283307"/>
            <a:ext cx="987288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CF2805-E7AC-BF0F-3D10-D93852DE9E03}"/>
              </a:ext>
            </a:extLst>
          </p:cNvPr>
          <p:cNvSpPr txBox="1"/>
          <p:nvPr/>
        </p:nvSpPr>
        <p:spPr>
          <a:xfrm>
            <a:off x="1298713" y="5197916"/>
            <a:ext cx="34320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Poi il drone ritornerà alla postazione di ricarica (se con batteria scarica), o al magazzino pronto per un’altra consegna.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E7952E4-A091-7B1B-1430-A74D60A11848}"/>
              </a:ext>
            </a:extLst>
          </p:cNvPr>
          <p:cNvSpPr/>
          <p:nvPr/>
        </p:nvSpPr>
        <p:spPr>
          <a:xfrm rot="10800000">
            <a:off x="4982816" y="5427457"/>
            <a:ext cx="2769475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Smartlocker - Armet">
            <a:extLst>
              <a:ext uri="{FF2B5EF4-FFF2-40B4-BE49-F238E27FC236}">
                <a16:creationId xmlns:a16="http://schemas.microsoft.com/office/drawing/2014/main" id="{EC0E502F-D02D-5853-E880-80D5702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647" y="1992167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33B0A922-769A-FC97-6FEE-8393B1E9D21F}"/>
              </a:ext>
            </a:extLst>
          </p:cNvPr>
          <p:cNvSpPr/>
          <p:nvPr/>
        </p:nvSpPr>
        <p:spPr>
          <a:xfrm>
            <a:off x="7321595" y="2961780"/>
            <a:ext cx="861392" cy="5508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9317B-DBF5-4E57-9E6E-F2D73C0AE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972"/>
            <a:ext cx="9144000" cy="944976"/>
          </a:xfrm>
        </p:spPr>
        <p:txBody>
          <a:bodyPr>
            <a:normAutofit/>
          </a:bodyPr>
          <a:lstStyle/>
          <a:p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Territorio dove agisce: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22CE77-4611-374C-2FB3-8133522CE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953" y="1323561"/>
            <a:ext cx="2557670" cy="1987826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Nelle città: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Come prima città in cui inaugurare il nostro servizio abbiamo scelto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Milano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; dislocando per la città i nostri </a:t>
            </a:r>
            <a:r>
              <a:rPr lang="it-IT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7CB1E7-7E8C-D42F-5C9D-5BAE59339E8C}"/>
              </a:ext>
            </a:extLst>
          </p:cNvPr>
          <p:cNvSpPr txBox="1"/>
          <p:nvPr/>
        </p:nvSpPr>
        <p:spPr>
          <a:xfrm>
            <a:off x="7262191" y="1245705"/>
            <a:ext cx="39491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Nelle zone rurali: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Come zone rurali dove inaugurare il nostro servizio, abbiamo scelto la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 di Piacenza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; dove un normale furgoncino dovrebbe percorrere una lunga tratta per consegnare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pochi pacchi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magine 6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26EB099-4143-2A9D-A6A5-E3817F32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3546614"/>
            <a:ext cx="3088377" cy="26876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0A4F43-4FD1-ED95-A7E9-D524BA0693EE}"/>
              </a:ext>
            </a:extLst>
          </p:cNvPr>
          <p:cNvSpPr txBox="1"/>
          <p:nvPr/>
        </p:nvSpPr>
        <p:spPr>
          <a:xfrm>
            <a:off x="1272519" y="6412362"/>
            <a:ext cx="216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Segnate in rosso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B282E0E-D546-93BA-E6E3-329980AA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59" y="3546614"/>
            <a:ext cx="2687637" cy="268763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AB1427-2AA6-FD52-0FB8-C2F9AC2A3D1F}"/>
              </a:ext>
            </a:extLst>
          </p:cNvPr>
          <p:cNvSpPr txBox="1"/>
          <p:nvPr/>
        </p:nvSpPr>
        <p:spPr>
          <a:xfrm>
            <a:off x="3048000" y="2684887"/>
            <a:ext cx="2687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 questo caso i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non saranno </a:t>
            </a:r>
          </a:p>
        </p:txBody>
      </p:sp>
    </p:spTree>
    <p:extLst>
      <p:ext uri="{BB962C8B-B14F-4D97-AF65-F5344CB8AC3E}">
        <p14:creationId xmlns:p14="http://schemas.microsoft.com/office/powerpoint/2010/main" val="16451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98BF59-F690-07CE-5764-418182ADE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476"/>
            <a:ext cx="9144000" cy="918472"/>
          </a:xfrm>
        </p:spPr>
        <p:txBody>
          <a:bodyPr>
            <a:normAutofit/>
          </a:bodyPr>
          <a:lstStyle/>
          <a:p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I nostri smart </a:t>
            </a:r>
            <a:r>
              <a:rPr lang="it-IT" sz="5400" dirty="0" err="1"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954B0A-F8E8-68A8-0E27-F702DB5D5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86920"/>
            <a:ext cx="2372139" cy="3221113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Large: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30 box, dimensioni: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60x58x 64 cm.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Medium: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50 box, dimensioni: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x50x64 cm.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Small:</a:t>
            </a: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70 box, da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x38x64 cm.</a:t>
            </a:r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D271C2-86F6-45D2-4195-5D2E580CC8A1}"/>
              </a:ext>
            </a:extLst>
          </p:cNvPr>
          <p:cNvSpPr txBox="1"/>
          <p:nvPr/>
        </p:nvSpPr>
        <p:spPr>
          <a:xfrm>
            <a:off x="5267738" y="1897641"/>
            <a:ext cx="36973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Perfetti per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contenere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pc, zaini, tastiere, monitor, ecc.</a:t>
            </a: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scarpe, telefoni, borse, ecc.</a:t>
            </a: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- magliette, libri, collane, CD,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ecc.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BDC25C-47BE-EF1A-5485-DFC51690DA77}"/>
              </a:ext>
            </a:extLst>
          </p:cNvPr>
          <p:cNvSpPr/>
          <p:nvPr/>
        </p:nvSpPr>
        <p:spPr>
          <a:xfrm>
            <a:off x="3896136" y="3086920"/>
            <a:ext cx="1166193" cy="2261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F632E9B-4426-167E-395B-BDE7772D9A49}"/>
              </a:ext>
            </a:extLst>
          </p:cNvPr>
          <p:cNvSpPr/>
          <p:nvPr/>
        </p:nvSpPr>
        <p:spPr>
          <a:xfrm>
            <a:off x="3896138" y="4022036"/>
            <a:ext cx="1166191" cy="2261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16CC1D74-E11F-5D9F-84B9-03B076110F6F}"/>
              </a:ext>
            </a:extLst>
          </p:cNvPr>
          <p:cNvSpPr/>
          <p:nvPr/>
        </p:nvSpPr>
        <p:spPr>
          <a:xfrm>
            <a:off x="3896138" y="4957152"/>
            <a:ext cx="1166192" cy="2261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68F6BA-1F78-795B-9D2E-7EF28BFFF879}"/>
              </a:ext>
            </a:extLst>
          </p:cNvPr>
          <p:cNvSpPr txBox="1"/>
          <p:nvPr/>
        </p:nvSpPr>
        <p:spPr>
          <a:xfrm>
            <a:off x="198785" y="1566337"/>
            <a:ext cx="4545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Gli smart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saranno suddivisi in 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categorie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diverse (a seconda del pacco che dovranno contenere):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B6DB89-8CB6-E0C9-3170-95A50D23B8A9}"/>
              </a:ext>
            </a:extLst>
          </p:cNvPr>
          <p:cNvSpPr txBox="1"/>
          <p:nvPr/>
        </p:nvSpPr>
        <p:spPr>
          <a:xfrm>
            <a:off x="9621078" y="1443046"/>
            <a:ext cx="25709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Gli smart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locker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saranno suddivisi in  </a:t>
            </a:r>
            <a:r>
              <a:rPr lang="it-IT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categorie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diverse (a seconda del pacco che dovranno contenere):</a:t>
            </a:r>
          </a:p>
        </p:txBody>
      </p:sp>
    </p:spTree>
    <p:extLst>
      <p:ext uri="{BB962C8B-B14F-4D97-AF65-F5344CB8AC3E}">
        <p14:creationId xmlns:p14="http://schemas.microsoft.com/office/powerpoint/2010/main" val="77475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847CAB-E349-3642-98B1-3053C4A9B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752"/>
            <a:ext cx="9144000" cy="773927"/>
          </a:xfrm>
        </p:spPr>
        <p:txBody>
          <a:bodyPr>
            <a:normAutofit fontScale="90000"/>
          </a:bodyPr>
          <a:lstStyle/>
          <a:p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Analisi Costi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DE6C55-B567-085D-CAAB-DA30031B9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46402" y="1720476"/>
            <a:ext cx="5300870" cy="66722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Tabella costi: 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ADE5EC5-E356-7480-9459-E829FBA40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5" y="2056987"/>
            <a:ext cx="6240998" cy="3632442"/>
          </a:xfrm>
          <a:prstGeom prst="rect">
            <a:avLst/>
          </a:prstGeom>
        </p:spPr>
      </p:pic>
      <p:pic>
        <p:nvPicPr>
          <p:cNvPr id="7" name="Immagine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A105E8D-D8A0-191C-335F-69B94E05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63" y="2054087"/>
            <a:ext cx="3543015" cy="36353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294FBF-61A1-0569-3D82-6A9D8C52585D}"/>
              </a:ext>
            </a:extLst>
          </p:cNvPr>
          <p:cNvSpPr txBox="1"/>
          <p:nvPr/>
        </p:nvSpPr>
        <p:spPr>
          <a:xfrm>
            <a:off x="8358248" y="1694606"/>
            <a:ext cx="6467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Torta Costi</a:t>
            </a:r>
          </a:p>
        </p:txBody>
      </p:sp>
    </p:spTree>
    <p:extLst>
      <p:ext uri="{BB962C8B-B14F-4D97-AF65-F5344CB8AC3E}">
        <p14:creationId xmlns:p14="http://schemas.microsoft.com/office/powerpoint/2010/main" val="93946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6B974-9D7D-0278-952E-C9D9D114D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480"/>
          </a:xfrm>
        </p:spPr>
        <p:txBody>
          <a:bodyPr>
            <a:normAutofit/>
          </a:bodyPr>
          <a:lstStyle/>
          <a:p>
            <a:r>
              <a:rPr lang="it-IT" sz="5400" dirty="0">
                <a:latin typeface="Arial" panose="020B0604020202020204" pitchFamily="34" charset="0"/>
                <a:cs typeface="Arial" panose="020B0604020202020204" pitchFamily="34" charset="0"/>
              </a:rPr>
              <a:t>Analisi di costi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B33B1D5-9FA3-9E00-002C-D28193F3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905" y="2093843"/>
            <a:ext cx="10668000" cy="4465983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Per realizzare il nostro progetto, il nostro servizio necessiterà di:</a:t>
            </a: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Droni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LockDart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(modello base SKU): 50 000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5000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a testa (x 10 pezzi)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</a:rPr>
              <a:t>-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Postazioni per la ricarica dei droni :  63 000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21 000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€ a testa (x 3 pezzi)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18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Lockers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10 500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1500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a testa (x 7 pezzi)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Manutentore dei droni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20 400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1700 € (x 12 mesi) 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</a:rPr>
              <a:t>- 2 Programmatori senior per programmare i droni 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3360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(21 € all’ora x  2 settimane)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- 1 programmatore senior per aggiornare i droni  36 000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stipendio annuale (21 € all’ora)</a:t>
            </a: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- 1 Magazzino in via Luigi Canonica cv. 40(100 </a:t>
            </a:r>
            <a:r>
              <a:rPr lang="it-IT" sz="1400" b="0" i="0" dirty="0">
                <a:solidFill>
                  <a:srgbClr val="4D5156"/>
                </a:solidFill>
                <a:effectLst/>
                <a:latin typeface="Google Sans"/>
              </a:rPr>
              <a:t> 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m²)</a:t>
            </a:r>
            <a:r>
              <a:rPr lang="it-IT" sz="14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30 000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(x 12 mesi)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</a:rPr>
              <a:t>- Costo utenze varie (energia elettrica, connessione ecc.):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48 000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4000 € al mese (x 12 mesi)</a:t>
            </a:r>
            <a:endParaRPr lang="it-IT" sz="1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</a:rPr>
              <a:t>- Impianto di areazione LG </a:t>
            </a:r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3500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</a:p>
          <a:p>
            <a:pPr algn="just"/>
            <a:r>
              <a:rPr lang="it-IT" sz="1800" dirty="0">
                <a:solidFill>
                  <a:srgbClr val="202122"/>
                </a:solidFill>
                <a:latin typeface="Arial" panose="020B0604020202020204" pitchFamily="34" charset="0"/>
              </a:rPr>
              <a:t>- tasse per l’inizializzazione della società : 10 000 </a:t>
            </a:r>
            <a:r>
              <a:rPr lang="it-IT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€ </a:t>
            </a:r>
          </a:p>
          <a:p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58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810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Tema di Office</vt:lpstr>
      <vt:lpstr>F.E.D.D. </vt:lpstr>
      <vt:lpstr>Presentazione standard di PowerPoint</vt:lpstr>
      <vt:lpstr>Il Drone è conveniente?</vt:lpstr>
      <vt:lpstr>Come funzione la consegna?</vt:lpstr>
      <vt:lpstr>Come funzione la consegna?</vt:lpstr>
      <vt:lpstr>Territorio dove agisce:</vt:lpstr>
      <vt:lpstr>I nostri smart locker </vt:lpstr>
      <vt:lpstr>Analisi Costi</vt:lpstr>
      <vt:lpstr>Analisi di costi</vt:lpstr>
      <vt:lpstr>A chi gioverebbe?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F.E.D.D. Droni</dc:title>
  <dc:creator>Diego Grazioli</dc:creator>
  <cp:lastModifiedBy>Diego Grazioli</cp:lastModifiedBy>
  <cp:revision>6</cp:revision>
  <dcterms:created xsi:type="dcterms:W3CDTF">2024-02-21T14:27:20Z</dcterms:created>
  <dcterms:modified xsi:type="dcterms:W3CDTF">2024-02-28T16:19:09Z</dcterms:modified>
</cp:coreProperties>
</file>